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0"/>
  </p:notesMasterIdLst>
  <p:sldIdLst>
    <p:sldId id="294" r:id="rId2"/>
    <p:sldId id="306" r:id="rId3"/>
    <p:sldId id="336" r:id="rId4"/>
    <p:sldId id="307" r:id="rId5"/>
    <p:sldId id="345" r:id="rId6"/>
    <p:sldId id="338" r:id="rId7"/>
    <p:sldId id="346" r:id="rId8"/>
    <p:sldId id="317" r:id="rId9"/>
    <p:sldId id="313" r:id="rId10"/>
    <p:sldId id="348" r:id="rId11"/>
    <p:sldId id="314" r:id="rId12"/>
    <p:sldId id="315" r:id="rId13"/>
    <p:sldId id="309" r:id="rId14"/>
    <p:sldId id="349" r:id="rId15"/>
    <p:sldId id="310" r:id="rId16"/>
    <p:sldId id="350" r:id="rId17"/>
    <p:sldId id="311" r:id="rId18"/>
    <p:sldId id="312" r:id="rId19"/>
    <p:sldId id="321" r:id="rId20"/>
    <p:sldId id="351" r:id="rId21"/>
    <p:sldId id="352" r:id="rId22"/>
    <p:sldId id="353" r:id="rId23"/>
    <p:sldId id="354" r:id="rId24"/>
    <p:sldId id="355" r:id="rId25"/>
    <p:sldId id="356" r:id="rId26"/>
    <p:sldId id="357" r:id="rId27"/>
    <p:sldId id="358" r:id="rId28"/>
    <p:sldId id="359" r:id="rId29"/>
    <p:sldId id="319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320" r:id="rId40"/>
    <p:sldId id="339" r:id="rId41"/>
    <p:sldId id="341" r:id="rId42"/>
    <p:sldId id="342" r:id="rId43"/>
    <p:sldId id="318" r:id="rId44"/>
    <p:sldId id="335" r:id="rId45"/>
    <p:sldId id="327" r:id="rId46"/>
    <p:sldId id="333" r:id="rId47"/>
    <p:sldId id="334" r:id="rId48"/>
    <p:sldId id="343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0000CC"/>
    <a:srgbClr val="CC0066"/>
    <a:srgbClr val="FF5050"/>
    <a:srgbClr val="00CC00"/>
    <a:srgbClr val="FFFF99"/>
    <a:srgbClr val="CC9900"/>
    <a:srgbClr val="0066FF"/>
    <a:srgbClr val="3366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97FCA5-61FB-4791-9069-1B16E1278965}" v="586" dt="2021-09-12T17:56:49.6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39227" autoAdjust="0"/>
  </p:normalViewPr>
  <p:slideViewPr>
    <p:cSldViewPr snapToGrid="0" showGuides="1">
      <p:cViewPr varScale="1">
        <p:scale>
          <a:sx n="98" d="100"/>
          <a:sy n="98" d="100"/>
        </p:scale>
        <p:origin x="101" y="120"/>
      </p:cViewPr>
      <p:guideLst>
        <p:guide orient="horz" pos="40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317911-AF0B-4B49-81DC-9F33DF14B58D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939F1-7FF8-4B70-B0C5-59B590AB1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38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f027d4758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f027d4758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bdf27c8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ebdf27c8d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ebdf27c8d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ebdf27c8d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706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376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9448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1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8" name="Google Shape;18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83474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2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12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23" name="Google Shape;23;p12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32323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19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64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035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10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451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9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846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350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8C5A2-0388-49C4-93B1-6CD0E8DE78E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3EB32DF-E3B1-468F-95AF-10998BF1A549}"/>
              </a:ext>
            </a:extLst>
          </p:cNvPr>
          <p:cNvSpPr/>
          <p:nvPr userDrawn="1"/>
        </p:nvSpPr>
        <p:spPr>
          <a:xfrm>
            <a:off x="0" y="6642555"/>
            <a:ext cx="10765971" cy="215444"/>
          </a:xfrm>
          <a:prstGeom prst="rect">
            <a:avLst/>
          </a:prstGeom>
          <a:solidFill>
            <a:schemeClr val="tx1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35CC2A-A48F-40C3-98D5-332EDC43F73D}"/>
              </a:ext>
            </a:extLst>
          </p:cNvPr>
          <p:cNvSpPr txBox="1"/>
          <p:nvPr userDrawn="1"/>
        </p:nvSpPr>
        <p:spPr>
          <a:xfrm>
            <a:off x="0" y="6646016"/>
            <a:ext cx="1843774" cy="21544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altLang="ja-JP" sz="800" b="1" dirty="0">
                <a:solidFill>
                  <a:prstClr val="white"/>
                </a:solidFill>
                <a:latin typeface="Helvetica"/>
                <a:cs typeface="Helvetica"/>
              </a:rPr>
              <a:t>© 2020  </a:t>
            </a:r>
            <a:r>
              <a:rPr lang="en-US" altLang="ja-JP" sz="800" b="1" dirty="0" err="1">
                <a:solidFill>
                  <a:prstClr val="white"/>
                </a:solidFill>
                <a:latin typeface="Helvetica"/>
                <a:cs typeface="Helvetica"/>
              </a:rPr>
              <a:t>EgSA</a:t>
            </a:r>
            <a:r>
              <a:rPr lang="en-US" altLang="ja-JP" sz="800" b="1" dirty="0">
                <a:solidFill>
                  <a:prstClr val="white"/>
                </a:solidFill>
                <a:latin typeface="Helvetica"/>
                <a:cs typeface="Helvetica"/>
              </a:rPr>
              <a:t>. All rights reserved.</a:t>
            </a:r>
          </a:p>
        </p:txBody>
      </p:sp>
      <p:sp>
        <p:nvSpPr>
          <p:cNvPr id="9" name="正方形/長方形 10">
            <a:extLst>
              <a:ext uri="{FF2B5EF4-FFF2-40B4-BE49-F238E27FC236}">
                <a16:creationId xmlns:a16="http://schemas.microsoft.com/office/drawing/2014/main" id="{CE63279F-F21C-4F9E-8B3A-2C66F87F78B3}"/>
              </a:ext>
            </a:extLst>
          </p:cNvPr>
          <p:cNvSpPr/>
          <p:nvPr userDrawn="1"/>
        </p:nvSpPr>
        <p:spPr>
          <a:xfrm>
            <a:off x="0" y="-9298"/>
            <a:ext cx="10765971" cy="19503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ja-JP" altLang="en-US">
              <a:solidFill>
                <a:prstClr val="white"/>
              </a:solidFill>
            </a:endParaRPr>
          </a:p>
        </p:txBody>
      </p:sp>
      <p:pic>
        <p:nvPicPr>
          <p:cNvPr id="10" name="Picture 9" descr="A picture containing game, drawing&#10;&#10;Description automatically generated">
            <a:extLst>
              <a:ext uri="{FF2B5EF4-FFF2-40B4-BE49-F238E27FC236}">
                <a16:creationId xmlns:a16="http://schemas.microsoft.com/office/drawing/2014/main" id="{169120B2-91C1-4624-8208-1BDC17CAA9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7" b="2502"/>
          <a:stretch/>
        </p:blipFill>
        <p:spPr>
          <a:xfrm>
            <a:off x="10765971" y="5954485"/>
            <a:ext cx="1360100" cy="88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66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AAB8A69-6701-4D1C-9B6C-ACF35CA8A6F1}"/>
              </a:ext>
            </a:extLst>
          </p:cNvPr>
          <p:cNvSpPr>
            <a:spLocks/>
          </p:cNvSpPr>
          <p:nvPr/>
        </p:nvSpPr>
        <p:spPr>
          <a:xfrm>
            <a:off x="2318432" y="110646"/>
            <a:ext cx="7275443" cy="1467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rgbClr val="000000"/>
                </a:solidFill>
                <a:latin typeface="Arial" charset="0"/>
              </a:defRPr>
            </a:lvl1pPr>
            <a:lvl2pPr marL="739775" indent="-282575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900">
                <a:solidFill>
                  <a:srgbClr val="000000"/>
                </a:solidFill>
                <a:latin typeface="Arial" charset="0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0000"/>
                </a:solidFill>
                <a:latin typeface="Arial" charset="0"/>
              </a:defRPr>
            </a:lvl3pPr>
            <a:lvl4pPr marL="1600200" indent="-2286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900">
                <a:solidFill>
                  <a:srgbClr val="000000"/>
                </a:solidFill>
                <a:latin typeface="Arial" charset="0"/>
              </a:defRPr>
            </a:lvl4pPr>
            <a:lvl5pPr marL="2057400" indent="-2286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900">
                <a:solidFill>
                  <a:srgbClr val="000000"/>
                </a:solidFill>
                <a:latin typeface="Arial" charset="0"/>
              </a:defRPr>
            </a:lvl5pPr>
          </a:lstStyle>
          <a:p>
            <a:pPr algn="ctr" defTabSz="914400" rtl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3600" b="1" dirty="0">
                <a:ln w="0"/>
                <a:solidFill>
                  <a:srgbClr val="000066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pitchFamily="82" charset="0"/>
                <a:cs typeface="Sakkal Majalla" panose="02000000000000000000" pitchFamily="2" charset="-78"/>
              </a:rPr>
              <a:t>Egyptian Space Agency </a:t>
            </a:r>
            <a:endParaRPr lang="en-US" altLang="en-US" sz="3600" b="1" dirty="0">
              <a:ln w="0"/>
              <a:solidFill>
                <a:srgbClr val="000066"/>
              </a:solidFill>
              <a:effectLst>
                <a:reflection blurRad="6350" stA="53000" endA="300" endPos="35500" dir="5400000" sy="-90000" algn="bl" rotWithShape="0"/>
              </a:effectLst>
              <a:latin typeface="Algerian" panose="04020705040A02060702" pitchFamily="82" charset="0"/>
              <a:cs typeface="Sakkal Majalla" panose="02000000000000000000" pitchFamily="2" charset="-78"/>
            </a:endParaRPr>
          </a:p>
          <a:p>
            <a:pPr algn="ctr" defTabSz="914400" rtl="1">
              <a:lnSpc>
                <a:spcPct val="90000"/>
              </a:lnSpc>
              <a:spcBef>
                <a:spcPct val="0"/>
              </a:spcBef>
              <a:buNone/>
            </a:pPr>
            <a:endParaRPr lang="en-US" altLang="en-US" sz="3600" b="1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  <a:latin typeface="Algerian" panose="04020705040A02060702" pitchFamily="82" charset="0"/>
              <a:cs typeface="Sakkal Majalla" panose="020000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84019-6DF2-4775-A385-8D2213349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3" y="323467"/>
            <a:ext cx="2100877" cy="12282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3508820-A11C-49C5-B05A-868177CC837B}"/>
              </a:ext>
            </a:extLst>
          </p:cNvPr>
          <p:cNvSpPr>
            <a:spLocks/>
          </p:cNvSpPr>
          <p:nvPr/>
        </p:nvSpPr>
        <p:spPr>
          <a:xfrm>
            <a:off x="2787755" y="663240"/>
            <a:ext cx="6336795" cy="1576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rgbClr val="000000"/>
                </a:solidFill>
                <a:latin typeface="Arial" charset="0"/>
              </a:defRPr>
            </a:lvl1pPr>
            <a:lvl2pPr marL="739775" indent="-282575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900">
                <a:solidFill>
                  <a:srgbClr val="000000"/>
                </a:solidFill>
                <a:latin typeface="Arial" charset="0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0000"/>
                </a:solidFill>
                <a:latin typeface="Arial" charset="0"/>
              </a:defRPr>
            </a:lvl3pPr>
            <a:lvl4pPr marL="1600200" indent="-2286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900">
                <a:solidFill>
                  <a:srgbClr val="000000"/>
                </a:solidFill>
                <a:latin typeface="Arial" charset="0"/>
              </a:defRPr>
            </a:lvl4pPr>
            <a:lvl5pPr marL="2057400" indent="-2286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900">
                <a:solidFill>
                  <a:srgbClr val="000000"/>
                </a:solidFill>
                <a:latin typeface="Arial" charset="0"/>
              </a:defRPr>
            </a:lvl5pPr>
          </a:lstStyle>
          <a:p>
            <a:pPr algn="ctr" defTabSz="914400" rtl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2400" b="1" dirty="0">
                <a:ln w="0"/>
                <a:solidFill>
                  <a:srgbClr val="000066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pitchFamily="82" charset="0"/>
                <a:cs typeface="Sakkal Majalla" panose="02000000000000000000" pitchFamily="2" charset="-78"/>
              </a:rPr>
              <a:t>Egyptian Universities Training Satellite Project</a:t>
            </a:r>
          </a:p>
          <a:p>
            <a:pPr algn="ctr" defTabSz="914400" rtl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3200" b="1" dirty="0">
                <a:ln w="0"/>
                <a:solidFill>
                  <a:srgbClr val="000066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pitchFamily="82" charset="0"/>
                <a:cs typeface="Sakkal Majalla" panose="02000000000000000000" pitchFamily="2" charset="-78"/>
              </a:rPr>
              <a:t>EUTS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6DA69B9-4542-47E5-AFE2-27E53699F612}"/>
              </a:ext>
            </a:extLst>
          </p:cNvPr>
          <p:cNvSpPr txBox="1">
            <a:spLocks/>
          </p:cNvSpPr>
          <p:nvPr/>
        </p:nvSpPr>
        <p:spPr>
          <a:xfrm>
            <a:off x="1449222" y="2368707"/>
            <a:ext cx="9013860" cy="9531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0000"/>
                </a:solidFill>
                <a:latin typeface="Algerian" panose="04020705040A02060702" pitchFamily="82" charset="0"/>
                <a:cs typeface="Sakkal Majalla" panose="02000000000000000000" pitchFamily="2" charset="-78"/>
              </a:rPr>
              <a:t>Anomaly Detection for Satellite Telemetry Data Using Machine Learning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  <a:cs typeface="Sakkal Majalla" panose="02000000000000000000" pitchFamily="2" charset="-78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4982C56-422F-4C89-812F-51380A6BFB7D}"/>
              </a:ext>
            </a:extLst>
          </p:cNvPr>
          <p:cNvSpPr txBox="1">
            <a:spLocks/>
          </p:cNvSpPr>
          <p:nvPr/>
        </p:nvSpPr>
        <p:spPr>
          <a:xfrm>
            <a:off x="2705278" y="4145933"/>
            <a:ext cx="6781443" cy="10834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>
                <a:solidFill>
                  <a:srgbClr val="FF0000"/>
                </a:solidFill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en-US" dirty="0"/>
              <a:t>Helwan University </a:t>
            </a:r>
            <a:endParaRPr lang="ar-EG" dirty="0"/>
          </a:p>
          <a:p>
            <a:r>
              <a:rPr lang="en-US" dirty="0"/>
              <a:t>Computer and Artificial intelligence–Computer Science T42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1F553C6-D040-4E96-8916-20BA17B420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08104" y="3443408"/>
            <a:ext cx="1775791" cy="40391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Prepared by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A68B7A-43BB-46B8-B8A4-957E10190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4310" y="220601"/>
            <a:ext cx="2200137" cy="214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050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9B71417-BF57-4830-8FE5-C3B7FC4C6380}"/>
              </a:ext>
            </a:extLst>
          </p:cNvPr>
          <p:cNvSpPr txBox="1"/>
          <p:nvPr/>
        </p:nvSpPr>
        <p:spPr>
          <a:xfrm>
            <a:off x="804672" y="802955"/>
            <a:ext cx="4977976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kern="12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implemented in project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821" y="2464137"/>
            <a:ext cx="3661831" cy="1949925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A677CD-F417-4773-962E-0CD71AA1881F}"/>
              </a:ext>
            </a:extLst>
          </p:cNvPr>
          <p:cNvSpPr txBox="1"/>
          <p:nvPr/>
        </p:nvSpPr>
        <p:spPr>
          <a:xfrm>
            <a:off x="513185" y="2706624"/>
            <a:ext cx="11122088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defTabSz="914400"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47939A-3C17-4DF2-BC4D-F6B86A3AD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01" y="4512663"/>
            <a:ext cx="5691110" cy="450967"/>
          </a:xfrm>
          <a:prstGeom prst="rect">
            <a:avLst/>
          </a:prstGeom>
        </p:spPr>
      </p:pic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BD301A5F-8BD9-43D7-B644-8A0257006D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176952"/>
              </p:ext>
            </p:extLst>
          </p:nvPr>
        </p:nvGraphicFramePr>
        <p:xfrm>
          <a:off x="230301" y="4941640"/>
          <a:ext cx="5740515" cy="10358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3505">
                  <a:extLst>
                    <a:ext uri="{9D8B030D-6E8A-4147-A177-3AD203B41FA5}">
                      <a16:colId xmlns:a16="http://schemas.microsoft.com/office/drawing/2014/main" val="4001744403"/>
                    </a:ext>
                  </a:extLst>
                </a:gridCol>
                <a:gridCol w="1913505">
                  <a:extLst>
                    <a:ext uri="{9D8B030D-6E8A-4147-A177-3AD203B41FA5}">
                      <a16:colId xmlns:a16="http://schemas.microsoft.com/office/drawing/2014/main" val="2351538436"/>
                    </a:ext>
                  </a:extLst>
                </a:gridCol>
                <a:gridCol w="1913505">
                  <a:extLst>
                    <a:ext uri="{9D8B030D-6E8A-4147-A177-3AD203B41FA5}">
                      <a16:colId xmlns:a16="http://schemas.microsoft.com/office/drawing/2014/main" val="3646918064"/>
                    </a:ext>
                  </a:extLst>
                </a:gridCol>
              </a:tblGrid>
              <a:tr h="1035851"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  <a:endParaRPr lang="en-GB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4.019</a:t>
                      </a:r>
                      <a:endParaRPr lang="en-GB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62.041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138212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2E72D34-1202-4CC7-9CB0-0E84D526E54A}"/>
              </a:ext>
            </a:extLst>
          </p:cNvPr>
          <p:cNvSpPr txBox="1"/>
          <p:nvPr/>
        </p:nvSpPr>
        <p:spPr>
          <a:xfrm>
            <a:off x="698664" y="1933840"/>
            <a:ext cx="4977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1-train data</a:t>
            </a:r>
          </a:p>
          <a:p>
            <a:r>
              <a:rPr lang="en-US" dirty="0"/>
              <a:t>2-</a:t>
            </a:r>
            <a:endParaRPr lang="en-GB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781F7C-5C3B-4408-A220-984FEA8CCF06}"/>
              </a:ext>
            </a:extLst>
          </p:cNvPr>
          <p:cNvSpPr txBox="1"/>
          <p:nvPr/>
        </p:nvSpPr>
        <p:spPr>
          <a:xfrm>
            <a:off x="1027550" y="2257006"/>
            <a:ext cx="61272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We use Auto ARIMA and Get </a:t>
            </a:r>
          </a:p>
          <a:p>
            <a:r>
              <a:rPr lang="en-GB" dirty="0"/>
              <a:t>Best model(Dataset1):  ARIMA(3,0,1)</a:t>
            </a:r>
          </a:p>
          <a:p>
            <a:r>
              <a:rPr lang="en-GB" dirty="0"/>
              <a:t>Best model(Dataset2):  ARIMA(3,0,2)</a:t>
            </a:r>
          </a:p>
          <a:p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536D51-C8B6-438B-93AB-D3D3E29E1758}"/>
              </a:ext>
            </a:extLst>
          </p:cNvPr>
          <p:cNvSpPr txBox="1"/>
          <p:nvPr/>
        </p:nvSpPr>
        <p:spPr>
          <a:xfrm>
            <a:off x="698664" y="3259015"/>
            <a:ext cx="4568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3- Create  ARIMA Model</a:t>
            </a:r>
          </a:p>
          <a:p>
            <a:r>
              <a:rPr lang="en-US" dirty="0"/>
              <a:t>4-Fit the model</a:t>
            </a:r>
          </a:p>
          <a:p>
            <a:r>
              <a:rPr lang="en-US" dirty="0"/>
              <a:t>5-predict </a:t>
            </a:r>
          </a:p>
          <a:p>
            <a:r>
              <a:rPr lang="en-US" dirty="0"/>
              <a:t>6-calculate the mean square error</a:t>
            </a:r>
            <a:endParaRPr lang="en-GB" dirty="0"/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34563A8-1654-4B83-BCE3-0BD1E2F6C3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52" t="18462" r="43205" b="4501"/>
          <a:stretch/>
        </p:blipFill>
        <p:spPr>
          <a:xfrm>
            <a:off x="6250297" y="485040"/>
            <a:ext cx="4568905" cy="588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12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28087E-407F-462A-8840-3362F015508D}"/>
              </a:ext>
            </a:extLst>
          </p:cNvPr>
          <p:cNvSpPr txBox="1"/>
          <p:nvPr/>
        </p:nvSpPr>
        <p:spPr>
          <a:xfrm>
            <a:off x="350729" y="6029195"/>
            <a:ext cx="4966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Result “Mean Square Error:4.01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E7F728-EA2C-44F3-9AC9-8580C0019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08" y="775642"/>
            <a:ext cx="10416416" cy="58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05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9F5A7F2-FA8F-41DC-A322-89D030F89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97" y="5954974"/>
            <a:ext cx="7106432" cy="5638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F66AD2-5EB4-4C9B-A444-A5C07A89C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54" y="864353"/>
            <a:ext cx="10786508" cy="580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76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FA81E-5878-450E-9D57-6FE35DB9FB35}"/>
              </a:ext>
            </a:extLst>
          </p:cNvPr>
          <p:cNvSpPr txBox="1"/>
          <p:nvPr/>
        </p:nvSpPr>
        <p:spPr>
          <a:xfrm>
            <a:off x="755903" y="3399769"/>
            <a:ext cx="10640754" cy="77584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indent="-2286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u="sng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ARMA Model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31" y="320231"/>
            <a:ext cx="5326886" cy="2836567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152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35F6C4E-556D-417B-8FEF-B72D57A8F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620" y="460421"/>
            <a:ext cx="9338444" cy="1386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917A3C-E075-48A2-88D9-97E7D664BA8E}"/>
              </a:ext>
            </a:extLst>
          </p:cNvPr>
          <p:cNvSpPr txBox="1"/>
          <p:nvPr/>
        </p:nvSpPr>
        <p:spPr>
          <a:xfrm>
            <a:off x="422030" y="1888781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ARMA stands for Auto Regressive Moving Average.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 ARMA model is a class of statistical models used to describe weakly stationary time series.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 use ACF &amp; PACF plots to check parameters and see if there’s a need to use differencing.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83414E-C777-4645-ABAC-7236376A0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676" y="3668772"/>
            <a:ext cx="5353294" cy="283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D12BEA-6E4F-423A-9550-70CEF4326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80" y="3685432"/>
            <a:ext cx="5191738" cy="281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493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35F6C4E-556D-417B-8FEF-B72D57A8F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619" y="460421"/>
            <a:ext cx="12523939" cy="1386035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77FD6815-A2FC-4F9F-BD12-D89F83985705}"/>
              </a:ext>
            </a:extLst>
          </p:cNvPr>
          <p:cNvSpPr>
            <a:spLocks noGrp="1"/>
          </p:cNvSpPr>
          <p:nvPr/>
        </p:nvSpPr>
        <p:spPr>
          <a:xfrm>
            <a:off x="483058" y="1846456"/>
            <a:ext cx="10256776" cy="42756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dirty="0">
              <a:latin typeface="charter"/>
            </a:endParaRPr>
          </a:p>
          <a:p>
            <a:pPr lvl="1"/>
            <a:r>
              <a:rPr lang="en-US" dirty="0"/>
              <a:t>An ARMA model can be created using the statsmodels library as follows:</a:t>
            </a:r>
          </a:p>
          <a:p>
            <a:pPr lvl="2"/>
            <a:r>
              <a:rPr lang="en-US" dirty="0"/>
              <a:t>Define the model by calling ARMA() and passing in the p, d, and q parameters.</a:t>
            </a:r>
          </a:p>
          <a:p>
            <a:pPr lvl="2"/>
            <a:r>
              <a:rPr lang="en-US" dirty="0"/>
              <a:t>The model is prepared on the training data by calling the fit() function.</a:t>
            </a:r>
          </a:p>
          <a:p>
            <a:pPr lvl="2"/>
            <a:r>
              <a:rPr lang="en-US" dirty="0"/>
              <a:t>Predictions can be made by calling the predict() function and specifying the index of the time or times to be predicted</a:t>
            </a:r>
          </a:p>
          <a:p>
            <a:pPr lvl="1"/>
            <a:r>
              <a:rPr lang="en-US" dirty="0"/>
              <a:t>The parameters of the ARMA model are defined as follows:</a:t>
            </a:r>
          </a:p>
          <a:p>
            <a:pPr lvl="2"/>
            <a:r>
              <a:rPr lang="en-US" dirty="0"/>
              <a:t>p: The number of lag observations included in the model, also called the autoregressive order.</a:t>
            </a:r>
          </a:p>
          <a:p>
            <a:pPr lvl="2"/>
            <a:r>
              <a:rPr lang="en-US" dirty="0"/>
              <a:t>d: The number of times that the raw observations are differenced, also called the degree of differencing.</a:t>
            </a:r>
          </a:p>
          <a:p>
            <a:pPr lvl="2"/>
            <a:r>
              <a:rPr lang="en-US" dirty="0"/>
              <a:t>q: The size of the moving average window, also called the order of moving average.</a:t>
            </a:r>
          </a:p>
        </p:txBody>
      </p:sp>
    </p:spTree>
    <p:extLst>
      <p:ext uri="{BB962C8B-B14F-4D97-AF65-F5344CB8AC3E}">
        <p14:creationId xmlns:p14="http://schemas.microsoft.com/office/powerpoint/2010/main" val="3479867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AD0150-46AC-40D8-8E97-EBA03AB13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Flow 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02784A-8414-4292-8413-D7B6925AF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3528" y="304800"/>
            <a:ext cx="5270441" cy="590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51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8574C4EF-A0EB-4409-8F3F-FB8C4D96A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62" y="1252664"/>
            <a:ext cx="12022898" cy="44883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36A3E1-7CBA-40E9-934C-FC6789125E59}"/>
              </a:ext>
            </a:extLst>
          </p:cNvPr>
          <p:cNvSpPr txBox="1"/>
          <p:nvPr/>
        </p:nvSpPr>
        <p:spPr>
          <a:xfrm>
            <a:off x="1102290" y="5830865"/>
            <a:ext cx="51022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Result “Mean Square Error:3.987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83520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723BC700-F8C1-443E-852F-631F03AA8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61" y="1337001"/>
            <a:ext cx="11845445" cy="47059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D47065-6BAE-40D7-BFC8-823E3182FB90}"/>
              </a:ext>
            </a:extLst>
          </p:cNvPr>
          <p:cNvSpPr txBox="1"/>
          <p:nvPr/>
        </p:nvSpPr>
        <p:spPr>
          <a:xfrm>
            <a:off x="1144044" y="5903934"/>
            <a:ext cx="38392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Result “Mean Square Error:62.247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74634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FA81E-5878-450E-9D57-6FE35DB9FB35}"/>
              </a:ext>
            </a:extLst>
          </p:cNvPr>
          <p:cNvSpPr txBox="1"/>
          <p:nvPr/>
        </p:nvSpPr>
        <p:spPr>
          <a:xfrm>
            <a:off x="755903" y="3399769"/>
            <a:ext cx="10640754" cy="77584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indent="-2286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u="sng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SES Model</a:t>
            </a:r>
            <a:endParaRPr lang="en-US" sz="4800" b="1" u="sng" kern="12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31" y="320231"/>
            <a:ext cx="5326886" cy="2836567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3182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D276B94-EB94-4053-935B-E485524DB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15CE46-579A-4EBB-8AA5-6C8A5ACDE466}"/>
              </a:ext>
            </a:extLst>
          </p:cNvPr>
          <p:cNvSpPr txBox="1"/>
          <p:nvPr/>
        </p:nvSpPr>
        <p:spPr>
          <a:xfrm>
            <a:off x="217554" y="1502229"/>
            <a:ext cx="113990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50B36D-8593-4ED6-AB3E-946B50B805FA}"/>
              </a:ext>
            </a:extLst>
          </p:cNvPr>
          <p:cNvSpPr txBox="1"/>
          <p:nvPr/>
        </p:nvSpPr>
        <p:spPr>
          <a:xfrm>
            <a:off x="541175" y="2411963"/>
            <a:ext cx="113273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Idea</a:t>
            </a:r>
            <a:r>
              <a:rPr lang="en-US" sz="2400" dirty="0"/>
              <a:t>: detect of telemetry data that come from satellites with using of machine learning algorithms,</a:t>
            </a:r>
          </a:p>
          <a:p>
            <a:pPr marL="457200" indent="-457200">
              <a:buFontTx/>
              <a:buChar char="-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Telemetry data </a:t>
            </a:r>
            <a:r>
              <a:rPr lang="en-US" sz="2400" dirty="0"/>
              <a:t>is set of measurement and reading of embedded device Across time interval </a:t>
            </a:r>
          </a:p>
          <a:p>
            <a:pPr marL="457200" indent="-457200">
              <a:buFontTx/>
              <a:buChar char="-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this project </a:t>
            </a:r>
            <a:r>
              <a:rPr lang="en-US" sz="2400" dirty="0"/>
              <a:t>,we use two dataset consist of Date and Temperature records ,after preprocessing dataset we use time series and machine learning algorithm to detect future temp</a:t>
            </a:r>
          </a:p>
        </p:txBody>
      </p:sp>
    </p:spTree>
    <p:extLst>
      <p:ext uri="{BB962C8B-B14F-4D97-AF65-F5344CB8AC3E}">
        <p14:creationId xmlns:p14="http://schemas.microsoft.com/office/powerpoint/2010/main" val="2648036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7C7ACB-1B22-41A3-B9D6-FE5D47C12469}"/>
              </a:ext>
            </a:extLst>
          </p:cNvPr>
          <p:cNvSpPr txBox="1"/>
          <p:nvPr/>
        </p:nvSpPr>
        <p:spPr>
          <a:xfrm>
            <a:off x="2104372" y="569935"/>
            <a:ext cx="731519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>
                <a:cs typeface="Calibri"/>
              </a:rPr>
              <a:t>INTRODUCTION TO 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0A70F1-1DAC-42FE-8B76-0D15A72BD2E9}"/>
              </a:ext>
            </a:extLst>
          </p:cNvPr>
          <p:cNvSpPr txBox="1"/>
          <p:nvPr/>
        </p:nvSpPr>
        <p:spPr>
          <a:xfrm>
            <a:off x="485192" y="1651518"/>
            <a:ext cx="10832841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2000" indent="-3225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Exponential Smoothing is an elementary and pragmatic technique used for forecasting where the forecast is made through the exponentially weighted average of prior observations.</a:t>
            </a:r>
            <a:endParaRPr lang="en-US" sz="1800" b="0" strike="noStrike" spc="-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2000" indent="-3225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It analyzes data from a specific period of time via providing more importance to recent data and less importance to former data</a:t>
            </a:r>
            <a:endParaRPr lang="en-US" sz="1800" b="0" strike="noStrike" spc="-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2000" indent="-3225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 This method produces “smoothed data”, the data that has a noise removed, and allows trends and patterns to be more clearly visible.</a:t>
            </a:r>
            <a:endParaRPr lang="en-US" sz="1800" b="0" strike="noStrike" spc="-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2000" indent="-32256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800" b="0" strike="noStrike" spc="-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The weight of each parameter, or decrease in weight is always determined by smoothing parameter, called as 𝜶 (alpha - single parameter/hyperparameter).</a:t>
            </a:r>
            <a:endParaRPr lang="en-US" sz="1800" b="0" strike="noStrike" spc="-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The value of 𝜶(alpha) lies between 0 to 1 such that;</a:t>
            </a:r>
            <a:endParaRPr lang="en-US" sz="1800" b="0" strike="noStrike" spc="-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2800" b="1" u="sng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𝜶</a:t>
            </a:r>
            <a:r>
              <a:rPr lang="en-US" sz="1400" b="1" u="sng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(alpha)=0: </a:t>
            </a:r>
            <a:r>
              <a:rPr lang="en-US" sz="14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signifies that future forecasted values are the average of historical data (giving more weights to historical data)</a:t>
            </a:r>
            <a:endParaRPr lang="en-US" sz="1400" b="0" strike="noStrike" spc="-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</a:tabLst>
            </a:pPr>
            <a:r>
              <a:rPr lang="en-US" sz="2800" b="1" u="sng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𝜶</a:t>
            </a:r>
            <a:r>
              <a:rPr lang="en-US" sz="1400" b="1" u="sng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(alpha)=1: </a:t>
            </a:r>
            <a:r>
              <a:rPr lang="en-US" sz="1400" b="0" strike="noStrike" spc="-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Microsoft YaHei"/>
                <a:cs typeface="Arial" panose="020B0604020202020204" pitchFamily="34" charset="0"/>
              </a:rPr>
              <a:t>signifies that future forecast values are the results of the recent observation (giving more weights to recent observations).</a:t>
            </a:r>
            <a:endParaRPr lang="en-US" sz="1400" b="0" strike="noStrike" spc="-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181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6B659386-113D-4AA4-9C79-749F36305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22" y="1538551"/>
            <a:ext cx="11542734" cy="469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73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946AEE-3300-4A67-93AF-5CB16512FB8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596951" y="457920"/>
            <a:ext cx="4197240" cy="594216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9197958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/>
          <p:cNvSpPr/>
          <p:nvPr/>
        </p:nvSpPr>
        <p:spPr>
          <a:xfrm>
            <a:off x="0" y="228600"/>
            <a:ext cx="6629400" cy="36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0" u="sng" strike="noStrike" spc="-1">
                <a:solidFill>
                  <a:srgbClr val="C9211E"/>
                </a:solidFill>
                <a:uFillTx/>
                <a:latin typeface="Impact"/>
                <a:ea typeface="DejaVu Sans"/>
              </a:rPr>
              <a:t>Plotted graph of first dataset</a:t>
            </a:r>
            <a:endParaRPr lang="en-US" sz="4000" b="0" u="sng" strike="noStrike" spc="-1">
              <a:uFillTx/>
              <a:latin typeface="Arial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228600" y="1143000"/>
            <a:ext cx="4266000" cy="469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Impact"/>
                <a:ea typeface="DejaVu Sans"/>
              </a:rPr>
              <a:t>Mean_sqr_error=2.16876874275847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93" name="Picture 92"/>
          <p:cNvPicPr/>
          <p:nvPr/>
        </p:nvPicPr>
        <p:blipFill>
          <a:blip r:embed="rId2"/>
          <a:stretch/>
        </p:blipFill>
        <p:spPr>
          <a:xfrm>
            <a:off x="84600" y="1809720"/>
            <a:ext cx="12030480" cy="4590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/>
          <p:cNvSpPr txBox="1"/>
          <p:nvPr/>
        </p:nvSpPr>
        <p:spPr>
          <a:xfrm>
            <a:off x="228600" y="228600"/>
            <a:ext cx="11658600" cy="1224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4000" b="0" strike="noStrike" spc="-1">
                <a:solidFill>
                  <a:srgbClr val="C9211E"/>
                </a:solidFill>
                <a:latin typeface="Arial"/>
              </a:rPr>
              <a:t>Plotted Graph of first dataset with alpha=0.2</a:t>
            </a:r>
          </a:p>
        </p:txBody>
      </p:sp>
      <p:sp>
        <p:nvSpPr>
          <p:cNvPr id="95" name="Rectangle 94"/>
          <p:cNvSpPr/>
          <p:nvPr/>
        </p:nvSpPr>
        <p:spPr>
          <a:xfrm>
            <a:off x="0" y="1143000"/>
            <a:ext cx="3885480" cy="69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Impact"/>
                <a:ea typeface="DejaVu Sans"/>
              </a:rPr>
              <a:t>Mean_sqr_error=2.010276443080201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96" name="Picture 95"/>
          <p:cNvPicPr/>
          <p:nvPr/>
        </p:nvPicPr>
        <p:blipFill>
          <a:blip r:embed="rId2"/>
          <a:stretch/>
        </p:blipFill>
        <p:spPr>
          <a:xfrm>
            <a:off x="227520" y="1840680"/>
            <a:ext cx="11888280" cy="46389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Box 96"/>
          <p:cNvSpPr txBox="1"/>
          <p:nvPr/>
        </p:nvSpPr>
        <p:spPr>
          <a:xfrm>
            <a:off x="228960" y="228960"/>
            <a:ext cx="11658600" cy="1224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4000" b="0" strike="noStrike" spc="-1">
                <a:solidFill>
                  <a:srgbClr val="C9211E"/>
                </a:solidFill>
                <a:latin typeface="Arial"/>
              </a:rPr>
              <a:t>Plotted Graph of first dataset with alpha=0.8</a:t>
            </a:r>
          </a:p>
        </p:txBody>
      </p:sp>
      <p:sp>
        <p:nvSpPr>
          <p:cNvPr id="98" name="Rectangle 97"/>
          <p:cNvSpPr/>
          <p:nvPr/>
        </p:nvSpPr>
        <p:spPr>
          <a:xfrm>
            <a:off x="0" y="1143000"/>
            <a:ext cx="3885480" cy="69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Impact"/>
                <a:ea typeface="DejaVu Sans"/>
              </a:rPr>
              <a:t>Mean_sqr_error=2.943970631017748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99" name="Picture 98"/>
          <p:cNvPicPr/>
          <p:nvPr/>
        </p:nvPicPr>
        <p:blipFill>
          <a:blip r:embed="rId2"/>
          <a:stretch/>
        </p:blipFill>
        <p:spPr>
          <a:xfrm>
            <a:off x="201240" y="1828800"/>
            <a:ext cx="11916720" cy="4591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/>
          <p:cNvSpPr/>
          <p:nvPr/>
        </p:nvSpPr>
        <p:spPr>
          <a:xfrm>
            <a:off x="0" y="685800"/>
            <a:ext cx="3199320" cy="36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Rectangle 100"/>
          <p:cNvSpPr/>
          <p:nvPr/>
        </p:nvSpPr>
        <p:spPr>
          <a:xfrm>
            <a:off x="0" y="1143000"/>
            <a:ext cx="3885480" cy="69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Impact"/>
                <a:ea typeface="DejaVu Sans"/>
              </a:rPr>
              <a:t>Mean_sqr_error=17.21472624307182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102" name="Picture 101"/>
          <p:cNvPicPr/>
          <p:nvPr/>
        </p:nvPicPr>
        <p:blipFill>
          <a:blip r:embed="rId2"/>
          <a:stretch/>
        </p:blipFill>
        <p:spPr>
          <a:xfrm>
            <a:off x="170280" y="1743120"/>
            <a:ext cx="11944800" cy="4656960"/>
          </a:xfrm>
          <a:prstGeom prst="rect">
            <a:avLst/>
          </a:prstGeom>
          <a:ln w="0">
            <a:noFill/>
          </a:ln>
        </p:spPr>
      </p:pic>
      <p:sp>
        <p:nvSpPr>
          <p:cNvPr id="103" name="Rectangle 102"/>
          <p:cNvSpPr/>
          <p:nvPr/>
        </p:nvSpPr>
        <p:spPr>
          <a:xfrm>
            <a:off x="0" y="228600"/>
            <a:ext cx="7086600" cy="36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0" u="sng" strike="noStrike" spc="-1">
                <a:solidFill>
                  <a:srgbClr val="C9211E"/>
                </a:solidFill>
                <a:uFillTx/>
                <a:latin typeface="Impact"/>
                <a:ea typeface="DejaVu Sans"/>
              </a:rPr>
              <a:t>Plotted graph of second dataset</a:t>
            </a:r>
            <a:endParaRPr lang="en-US" sz="4000" b="0" u="sng" strike="noStrike" spc="-1"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/>
          <p:cNvSpPr/>
          <p:nvPr/>
        </p:nvSpPr>
        <p:spPr>
          <a:xfrm>
            <a:off x="0" y="354600"/>
            <a:ext cx="11658600" cy="36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0" u="sng" strike="noStrike" spc="-1">
                <a:solidFill>
                  <a:srgbClr val="C9211E"/>
                </a:solidFill>
                <a:uFillTx/>
                <a:latin typeface="Impact"/>
                <a:ea typeface="DejaVu Sans"/>
              </a:rPr>
              <a:t>Plotted graph of second dataset with aplha=0.2</a:t>
            </a:r>
            <a:endParaRPr lang="en-US" sz="4000" b="0" u="sng" strike="noStrike" spc="-1">
              <a:uFillTx/>
              <a:latin typeface="Arial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0" y="1143000"/>
            <a:ext cx="3885480" cy="69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Impact"/>
                <a:ea typeface="DejaVu Sans"/>
              </a:rPr>
              <a:t>Mean_sqr_error=20.349995504549714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106" name="Picture 105"/>
          <p:cNvPicPr/>
          <p:nvPr/>
        </p:nvPicPr>
        <p:blipFill>
          <a:blip r:embed="rId2"/>
          <a:stretch/>
        </p:blipFill>
        <p:spPr>
          <a:xfrm>
            <a:off x="0" y="1895400"/>
            <a:ext cx="11945520" cy="4505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/>
          <p:cNvSpPr/>
          <p:nvPr/>
        </p:nvSpPr>
        <p:spPr>
          <a:xfrm>
            <a:off x="0" y="317520"/>
            <a:ext cx="11658600" cy="36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0" u="sng" strike="noStrike" spc="-1">
                <a:solidFill>
                  <a:srgbClr val="C9211E"/>
                </a:solidFill>
                <a:uFillTx/>
                <a:latin typeface="Impact"/>
                <a:ea typeface="DejaVu Sans"/>
              </a:rPr>
              <a:t>Plotted graph of second dataset with aplha=0.8</a:t>
            </a:r>
            <a:endParaRPr lang="en-US" sz="4000" b="0" u="sng" strike="noStrike" spc="-1">
              <a:uFillTx/>
              <a:latin typeface="Arial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0" y="1143000"/>
            <a:ext cx="3885480" cy="69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Impact"/>
                <a:ea typeface="DejaVu Sans"/>
              </a:rPr>
              <a:t>Mean_sqr_error=17.374454299005553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109" name="Picture 108"/>
          <p:cNvPicPr/>
          <p:nvPr/>
        </p:nvPicPr>
        <p:blipFill>
          <a:blip r:embed="rId2"/>
          <a:stretch/>
        </p:blipFill>
        <p:spPr>
          <a:xfrm>
            <a:off x="94320" y="1600200"/>
            <a:ext cx="12097800" cy="4581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FA81E-5878-450E-9D57-6FE35DB9FB35}"/>
              </a:ext>
            </a:extLst>
          </p:cNvPr>
          <p:cNvSpPr txBox="1"/>
          <p:nvPr/>
        </p:nvSpPr>
        <p:spPr>
          <a:xfrm>
            <a:off x="755903" y="3399769"/>
            <a:ext cx="10640754" cy="77584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indent="-2286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LSTM</a:t>
            </a:r>
            <a:r>
              <a:rPr lang="en-US" sz="48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Model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31" y="320231"/>
            <a:ext cx="5326886" cy="2836567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6379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7FA81E-5878-450E-9D57-6FE35DB9FB35}"/>
              </a:ext>
            </a:extLst>
          </p:cNvPr>
          <p:cNvSpPr txBox="1"/>
          <p:nvPr/>
        </p:nvSpPr>
        <p:spPr>
          <a:xfrm>
            <a:off x="755903" y="3399769"/>
            <a:ext cx="10640754" cy="77584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indent="-2286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u="sng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Data Analysis</a:t>
            </a:r>
            <a:endParaRPr lang="en-US" sz="4800" b="1" u="sng" kern="12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31" y="320231"/>
            <a:ext cx="5326886" cy="2836567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</p:spTree>
    <p:extLst>
      <p:ext uri="{BB962C8B-B14F-4D97-AF65-F5344CB8AC3E}">
        <p14:creationId xmlns:p14="http://schemas.microsoft.com/office/powerpoint/2010/main" val="17115918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ct val="111111"/>
            </a:pPr>
            <a:r>
              <a:rPr lang="en"/>
              <a:t>Basic Long Short Term Memory (LSTM)</a:t>
            </a:r>
            <a:endParaRPr/>
          </a:p>
        </p:txBody>
      </p:sp>
      <p:grpSp>
        <p:nvGrpSpPr>
          <p:cNvPr id="61" name="Google Shape;61;p2"/>
          <p:cNvGrpSpPr/>
          <p:nvPr/>
        </p:nvGrpSpPr>
        <p:grpSpPr>
          <a:xfrm>
            <a:off x="2304701" y="1739833"/>
            <a:ext cx="3505233" cy="4555200"/>
            <a:chOff x="431925" y="1304875"/>
            <a:chExt cx="2628925" cy="3416400"/>
          </a:xfrm>
        </p:grpSpPr>
        <p:sp>
          <p:nvSpPr>
            <p:cNvPr id="62" name="Google Shape;62;p2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Google Shape;64;p2"/>
          <p:cNvSpPr txBox="1">
            <a:spLocks noGrp="1"/>
          </p:cNvSpPr>
          <p:nvPr>
            <p:ph type="body" idx="4294967295"/>
          </p:nvPr>
        </p:nvSpPr>
        <p:spPr>
          <a:xfrm>
            <a:off x="2404033" y="1739833"/>
            <a:ext cx="3326000" cy="61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85000" lnSpcReduction="20000"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Model type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5" name="Google Shape;65;p2"/>
          <p:cNvSpPr txBox="1">
            <a:spLocks noGrp="1"/>
          </p:cNvSpPr>
          <p:nvPr>
            <p:ph type="body" idx="4294967295"/>
          </p:nvPr>
        </p:nvSpPr>
        <p:spPr>
          <a:xfrm>
            <a:off x="2406567" y="2467067"/>
            <a:ext cx="3304800" cy="372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2133"/>
              <a:t>LSTM is a type of RNN deep learning Units that is mostly used for analysis of sequential data (time series data prediction).</a:t>
            </a:r>
            <a:endParaRPr sz="2133"/>
          </a:p>
        </p:txBody>
      </p:sp>
      <p:grpSp>
        <p:nvGrpSpPr>
          <p:cNvPr id="66" name="Google Shape;66;p2"/>
          <p:cNvGrpSpPr/>
          <p:nvPr/>
        </p:nvGrpSpPr>
        <p:grpSpPr>
          <a:xfrm>
            <a:off x="6156067" y="1739833"/>
            <a:ext cx="3510000" cy="4555200"/>
            <a:chOff x="3320450" y="1304875"/>
            <a:chExt cx="2632500" cy="3416400"/>
          </a:xfrm>
        </p:grpSpPr>
        <p:sp>
          <p:nvSpPr>
            <p:cNvPr id="67" name="Google Shape;67;p2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" name="Google Shape;69;p2"/>
          <p:cNvSpPr txBox="1">
            <a:spLocks noGrp="1"/>
          </p:cNvSpPr>
          <p:nvPr>
            <p:ph type="body" idx="4294967295"/>
          </p:nvPr>
        </p:nvSpPr>
        <p:spPr>
          <a:xfrm>
            <a:off x="6248067" y="1739833"/>
            <a:ext cx="3326000" cy="61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85000" lnSpcReduction="20000"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application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0" name="Google Shape;70;p2"/>
          <p:cNvSpPr txBox="1">
            <a:spLocks noGrp="1"/>
          </p:cNvSpPr>
          <p:nvPr>
            <p:ph type="body" idx="4294967295"/>
          </p:nvPr>
        </p:nvSpPr>
        <p:spPr>
          <a:xfrm>
            <a:off x="6257833" y="2467067"/>
            <a:ext cx="3304800" cy="372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2133"/>
              <a:t>There are different application areas that are used: Language model, neural machine translation, music generation, time series prediction, financial prediction, etc.</a:t>
            </a:r>
            <a:endParaRPr sz="2133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 txBox="1">
            <a:spLocks noGrp="1"/>
          </p:cNvSpPr>
          <p:nvPr>
            <p:ph type="title"/>
          </p:nvPr>
        </p:nvSpPr>
        <p:spPr>
          <a:xfrm>
            <a:off x="6096000" y="690200"/>
            <a:ext cx="5871600" cy="1118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RNN</a:t>
            </a:r>
            <a:endParaRPr/>
          </a:p>
        </p:txBody>
      </p:sp>
      <p:sp>
        <p:nvSpPr>
          <p:cNvPr id="76" name="Google Shape;76;p3"/>
          <p:cNvSpPr txBox="1">
            <a:spLocks noGrp="1"/>
          </p:cNvSpPr>
          <p:nvPr>
            <p:ph type="title"/>
          </p:nvPr>
        </p:nvSpPr>
        <p:spPr>
          <a:xfrm>
            <a:off x="224400" y="812133"/>
            <a:ext cx="5871600" cy="1118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Standard NN</a:t>
            </a:r>
            <a:endParaRPr/>
          </a:p>
        </p:txBody>
      </p:sp>
      <p:pic>
        <p:nvPicPr>
          <p:cNvPr id="77" name="Google Shape;77;p3"/>
          <p:cNvPicPr preferRelativeResize="0"/>
          <p:nvPr/>
        </p:nvPicPr>
        <p:blipFill rotWithShape="1">
          <a:blip r:embed="rId3">
            <a:alphaModFix/>
          </a:blip>
          <a:srcRect r="50644" b="19730"/>
          <a:stretch/>
        </p:blipFill>
        <p:spPr>
          <a:xfrm>
            <a:off x="6485568" y="1808601"/>
            <a:ext cx="4412313" cy="3966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3"/>
          <p:cNvPicPr preferRelativeResize="0"/>
          <p:nvPr/>
        </p:nvPicPr>
        <p:blipFill rotWithShape="1">
          <a:blip r:embed="rId3">
            <a:alphaModFix/>
          </a:blip>
          <a:srcRect l="48519" b="18890"/>
          <a:stretch/>
        </p:blipFill>
        <p:spPr>
          <a:xfrm>
            <a:off x="1397734" y="1818767"/>
            <a:ext cx="4323997" cy="3765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ct val="111111"/>
            </a:pPr>
            <a:r>
              <a:rPr lang="en"/>
              <a:t>Types of NN</a:t>
            </a: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576467" y="1739833"/>
            <a:ext cx="3292400" cy="8104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4"/>
          <p:cNvSpPr txBox="1">
            <a:spLocks noGrp="1"/>
          </p:cNvSpPr>
          <p:nvPr>
            <p:ph type="body" idx="4294967295"/>
          </p:nvPr>
        </p:nvSpPr>
        <p:spPr>
          <a:xfrm>
            <a:off x="576467" y="1935435"/>
            <a:ext cx="3009600" cy="419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rmAutofit fontScale="47500" lnSpcReduction="2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ct val="181818"/>
              <a:buNone/>
            </a:pPr>
            <a:r>
              <a:rPr lang="en">
                <a:solidFill>
                  <a:schemeClr val="lt1"/>
                </a:solidFill>
              </a:rPr>
              <a:t>Standard NN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6" name="Google Shape;86;p4"/>
          <p:cNvSpPr/>
          <p:nvPr/>
        </p:nvSpPr>
        <p:spPr>
          <a:xfrm>
            <a:off x="4059703" y="1739833"/>
            <a:ext cx="3680800" cy="8104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4"/>
          <p:cNvSpPr txBox="1">
            <a:spLocks noGrp="1"/>
          </p:cNvSpPr>
          <p:nvPr>
            <p:ph type="body" idx="4294967295"/>
          </p:nvPr>
        </p:nvSpPr>
        <p:spPr>
          <a:xfrm>
            <a:off x="4448200" y="1935435"/>
            <a:ext cx="3009600" cy="419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rmAutofit fontScale="47500" lnSpcReduction="2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ct val="181818"/>
              <a:buNone/>
            </a:pPr>
            <a:r>
              <a:rPr lang="en">
                <a:solidFill>
                  <a:schemeClr val="lt1"/>
                </a:solidFill>
              </a:rPr>
              <a:t>RNN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8" name="Google Shape;88;p4"/>
          <p:cNvSpPr/>
          <p:nvPr/>
        </p:nvSpPr>
        <p:spPr>
          <a:xfrm>
            <a:off x="7931336" y="1739833"/>
            <a:ext cx="3680800" cy="8104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4294967295"/>
          </p:nvPr>
        </p:nvSpPr>
        <p:spPr>
          <a:xfrm>
            <a:off x="8338977" y="1935435"/>
            <a:ext cx="3009600" cy="419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rmAutofit fontScale="47500" lnSpcReduction="2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ct val="181818"/>
              <a:buNone/>
            </a:pPr>
            <a:r>
              <a:rPr lang="en">
                <a:solidFill>
                  <a:schemeClr val="lt1"/>
                </a:solidFill>
              </a:rPr>
              <a:t>RNN with LSTM unit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0" name="Google Shape;90;p4"/>
          <p:cNvPicPr preferRelativeResize="0"/>
          <p:nvPr/>
        </p:nvPicPr>
        <p:blipFill rotWithShape="1">
          <a:blip r:embed="rId3">
            <a:alphaModFix/>
          </a:blip>
          <a:srcRect r="35425"/>
          <a:stretch/>
        </p:blipFill>
        <p:spPr>
          <a:xfrm>
            <a:off x="4253901" y="2690817"/>
            <a:ext cx="3292401" cy="321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4"/>
          <p:cNvPicPr preferRelativeResize="0"/>
          <p:nvPr/>
        </p:nvPicPr>
        <p:blipFill rotWithShape="1">
          <a:blip r:embed="rId3">
            <a:alphaModFix/>
          </a:blip>
          <a:srcRect l="59369" t="56753" b="23581"/>
          <a:stretch/>
        </p:blipFill>
        <p:spPr>
          <a:xfrm>
            <a:off x="4849134" y="5902900"/>
            <a:ext cx="2891367" cy="88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4"/>
          <p:cNvPicPr preferRelativeResize="0"/>
          <p:nvPr/>
        </p:nvPicPr>
        <p:blipFill rotWithShape="1">
          <a:blip r:embed="rId4">
            <a:alphaModFix/>
          </a:blip>
          <a:srcRect l="18094" r="18215" b="27271"/>
          <a:stretch/>
        </p:blipFill>
        <p:spPr>
          <a:xfrm>
            <a:off x="522467" y="3357567"/>
            <a:ext cx="3400400" cy="207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4"/>
          <p:cNvPicPr preferRelativeResize="0"/>
          <p:nvPr/>
        </p:nvPicPr>
        <p:blipFill rotWithShape="1">
          <a:blip r:embed="rId4">
            <a:alphaModFix/>
          </a:blip>
          <a:srcRect l="48019" t="82357" r="21280"/>
          <a:stretch/>
        </p:blipFill>
        <p:spPr>
          <a:xfrm>
            <a:off x="1200167" y="5674301"/>
            <a:ext cx="2214565" cy="67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4"/>
          <p:cNvPicPr preferRelativeResize="0"/>
          <p:nvPr/>
        </p:nvPicPr>
        <p:blipFill rotWithShape="1">
          <a:blip r:embed="rId5">
            <a:alphaModFix/>
          </a:blip>
          <a:srcRect r="42795"/>
          <a:stretch/>
        </p:blipFill>
        <p:spPr>
          <a:xfrm>
            <a:off x="7877333" y="2933001"/>
            <a:ext cx="3980355" cy="3212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>
            <a:spLocks noGrp="1"/>
          </p:cNvSpPr>
          <p:nvPr>
            <p:ph type="title"/>
          </p:nvPr>
        </p:nvSpPr>
        <p:spPr>
          <a:xfrm>
            <a:off x="354000" y="437867"/>
            <a:ext cx="5393600" cy="2086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r>
              <a:rPr lang="en"/>
              <a:t>LSTM Cell</a:t>
            </a:r>
            <a:endParaRPr/>
          </a:p>
        </p:txBody>
      </p:sp>
      <p:sp>
        <p:nvSpPr>
          <p:cNvPr id="100" name="Google Shape;100;p5"/>
          <p:cNvSpPr txBox="1">
            <a:spLocks noGrp="1"/>
          </p:cNvSpPr>
          <p:nvPr>
            <p:ph type="subTitle" idx="1"/>
          </p:nvPr>
        </p:nvSpPr>
        <p:spPr>
          <a:xfrm>
            <a:off x="354000" y="2320401"/>
            <a:ext cx="5393600" cy="169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/>
            <a:r>
              <a:rPr lang="en"/>
              <a:t>Type of RNN units</a:t>
            </a:r>
            <a:endParaRPr/>
          </a:p>
        </p:txBody>
      </p:sp>
      <p:pic>
        <p:nvPicPr>
          <p:cNvPr id="101" name="Google Shape;101;p5"/>
          <p:cNvPicPr preferRelativeResize="0"/>
          <p:nvPr/>
        </p:nvPicPr>
        <p:blipFill rotWithShape="1">
          <a:blip r:embed="rId3">
            <a:alphaModFix/>
          </a:blip>
          <a:srcRect r="42795"/>
          <a:stretch/>
        </p:blipFill>
        <p:spPr>
          <a:xfrm>
            <a:off x="6299981" y="1433206"/>
            <a:ext cx="5393601" cy="4352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5"/>
          <p:cNvPicPr preferRelativeResize="0"/>
          <p:nvPr/>
        </p:nvPicPr>
        <p:blipFill rotWithShape="1">
          <a:blip r:embed="rId3">
            <a:alphaModFix/>
          </a:blip>
          <a:srcRect l="63762" t="8196" b="9836"/>
          <a:stretch/>
        </p:blipFill>
        <p:spPr>
          <a:xfrm>
            <a:off x="1714502" y="2997667"/>
            <a:ext cx="2971668" cy="310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027d47580_0_6"/>
          <p:cNvSpPr txBox="1">
            <a:spLocks noGrp="1"/>
          </p:cNvSpPr>
          <p:nvPr>
            <p:ph type="title"/>
          </p:nvPr>
        </p:nvSpPr>
        <p:spPr>
          <a:xfrm>
            <a:off x="715633" y="2775700"/>
            <a:ext cx="607080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Code flow chart</a:t>
            </a:r>
            <a:endParaRPr/>
          </a:p>
        </p:txBody>
      </p:sp>
      <p:pic>
        <p:nvPicPr>
          <p:cNvPr id="108" name="Google Shape;108;gf027d47580_0_6"/>
          <p:cNvPicPr preferRelativeResize="0"/>
          <p:nvPr/>
        </p:nvPicPr>
        <p:blipFill rotWithShape="1">
          <a:blip r:embed="rId3">
            <a:alphaModFix/>
          </a:blip>
          <a:srcRect b="7493"/>
          <a:stretch/>
        </p:blipFill>
        <p:spPr>
          <a:xfrm>
            <a:off x="7327867" y="360334"/>
            <a:ext cx="3828767" cy="6156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"/>
          <p:cNvSpPr txBox="1">
            <a:spLocks noGrp="1"/>
          </p:cNvSpPr>
          <p:nvPr>
            <p:ph type="title"/>
          </p:nvPr>
        </p:nvSpPr>
        <p:spPr>
          <a:xfrm>
            <a:off x="368833" y="369496"/>
            <a:ext cx="10962800" cy="1118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Results Dataset 1</a:t>
            </a:r>
            <a:endParaRPr/>
          </a:p>
        </p:txBody>
      </p:sp>
      <p:pic>
        <p:nvPicPr>
          <p:cNvPr id="114" name="Google Shape;11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8151" y="2062563"/>
            <a:ext cx="11315700" cy="42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bdf27c8d2_0_0"/>
          <p:cNvSpPr txBox="1">
            <a:spLocks noGrp="1"/>
          </p:cNvSpPr>
          <p:nvPr>
            <p:ph type="title"/>
          </p:nvPr>
        </p:nvSpPr>
        <p:spPr>
          <a:xfrm>
            <a:off x="172733" y="267467"/>
            <a:ext cx="259000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algn="l"/>
            <a:r>
              <a:rPr lang="en"/>
              <a:t> Loss</a:t>
            </a:r>
            <a:endParaRPr/>
          </a:p>
        </p:txBody>
      </p:sp>
      <p:pic>
        <p:nvPicPr>
          <p:cNvPr id="120" name="Google Shape;120;gebdf27c8d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033" y="1832734"/>
            <a:ext cx="5376000" cy="375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ebdf27c8d2_0_0"/>
          <p:cNvSpPr txBox="1">
            <a:spLocks noGrp="1"/>
          </p:cNvSpPr>
          <p:nvPr>
            <p:ph type="title"/>
          </p:nvPr>
        </p:nvSpPr>
        <p:spPr>
          <a:xfrm>
            <a:off x="6175433" y="357533"/>
            <a:ext cx="505080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algn="l"/>
            <a:r>
              <a:rPr lang="en"/>
              <a:t> RMSE</a:t>
            </a:r>
            <a:endParaRPr/>
          </a:p>
        </p:txBody>
      </p:sp>
      <p:sp>
        <p:nvSpPr>
          <p:cNvPr id="122" name="Google Shape;122;gebdf27c8d2_0_0"/>
          <p:cNvSpPr txBox="1"/>
          <p:nvPr/>
        </p:nvSpPr>
        <p:spPr>
          <a:xfrm>
            <a:off x="6643700" y="1957401"/>
            <a:ext cx="4700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Training data score= 23.87 RMSE </a:t>
            </a:r>
            <a:endParaRPr sz="2400"/>
          </a:p>
        </p:txBody>
      </p:sp>
      <p:sp>
        <p:nvSpPr>
          <p:cNvPr id="123" name="Google Shape;123;gebdf27c8d2_0_0"/>
          <p:cNvSpPr txBox="1"/>
          <p:nvPr/>
        </p:nvSpPr>
        <p:spPr>
          <a:xfrm>
            <a:off x="6688133" y="2832068"/>
            <a:ext cx="4700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Testing data score= 23.15 RMSE </a:t>
            </a:r>
            <a:endParaRPr sz="24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 txBox="1">
            <a:spLocks noGrp="1"/>
          </p:cNvSpPr>
          <p:nvPr>
            <p:ph type="title"/>
          </p:nvPr>
        </p:nvSpPr>
        <p:spPr>
          <a:xfrm>
            <a:off x="87000" y="196033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Results dataset 2</a:t>
            </a:r>
            <a:endParaRPr/>
          </a:p>
        </p:txBody>
      </p:sp>
      <p:pic>
        <p:nvPicPr>
          <p:cNvPr id="129" name="Google Shape;12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068" y="1985968"/>
            <a:ext cx="11613065" cy="4340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ebdf27c8d2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768" y="1923267"/>
            <a:ext cx="5507033" cy="390549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ebdf27c8d2_0_4"/>
          <p:cNvSpPr txBox="1">
            <a:spLocks noGrp="1"/>
          </p:cNvSpPr>
          <p:nvPr>
            <p:ph type="title"/>
          </p:nvPr>
        </p:nvSpPr>
        <p:spPr>
          <a:xfrm>
            <a:off x="172733" y="267467"/>
            <a:ext cx="259000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algn="l"/>
            <a:r>
              <a:rPr lang="en"/>
              <a:t> Loss</a:t>
            </a:r>
            <a:endParaRPr/>
          </a:p>
        </p:txBody>
      </p:sp>
      <p:sp>
        <p:nvSpPr>
          <p:cNvPr id="136" name="Google Shape;136;gebdf27c8d2_0_4"/>
          <p:cNvSpPr txBox="1">
            <a:spLocks noGrp="1"/>
          </p:cNvSpPr>
          <p:nvPr>
            <p:ph type="title"/>
          </p:nvPr>
        </p:nvSpPr>
        <p:spPr>
          <a:xfrm>
            <a:off x="6175433" y="357533"/>
            <a:ext cx="505080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algn="l"/>
            <a:r>
              <a:rPr lang="en"/>
              <a:t> RMSE</a:t>
            </a:r>
            <a:endParaRPr/>
          </a:p>
        </p:txBody>
      </p:sp>
      <p:sp>
        <p:nvSpPr>
          <p:cNvPr id="137" name="Google Shape;137;gebdf27c8d2_0_4"/>
          <p:cNvSpPr txBox="1"/>
          <p:nvPr/>
        </p:nvSpPr>
        <p:spPr>
          <a:xfrm>
            <a:off x="6643700" y="1957401"/>
            <a:ext cx="4700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Training data score= 13.86 RMSE </a:t>
            </a:r>
            <a:endParaRPr sz="2400"/>
          </a:p>
        </p:txBody>
      </p:sp>
      <p:sp>
        <p:nvSpPr>
          <p:cNvPr id="138" name="Google Shape;138;gebdf27c8d2_0_4"/>
          <p:cNvSpPr txBox="1"/>
          <p:nvPr/>
        </p:nvSpPr>
        <p:spPr>
          <a:xfrm>
            <a:off x="6688133" y="2832068"/>
            <a:ext cx="4700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Testing data score= 18.49 RMSE </a:t>
            </a:r>
            <a:endParaRPr sz="2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FA81E-5878-450E-9D57-6FE35DB9FB35}"/>
              </a:ext>
            </a:extLst>
          </p:cNvPr>
          <p:cNvSpPr txBox="1"/>
          <p:nvPr/>
        </p:nvSpPr>
        <p:spPr>
          <a:xfrm>
            <a:off x="755903" y="3399769"/>
            <a:ext cx="10640754" cy="77584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indent="-2286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XGBOOST</a:t>
            </a:r>
            <a:r>
              <a:rPr lang="en-US" sz="4800" b="1" u="sng" kern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Model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31" y="320231"/>
            <a:ext cx="5326886" cy="2836567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2652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AC1364A-3E3D-4F0D-8776-78AF3A270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6" y="-55191"/>
            <a:ext cx="4014216" cy="213757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36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7494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A677CD-F417-4773-962E-0CD71AA1881F}"/>
              </a:ext>
            </a:extLst>
          </p:cNvPr>
          <p:cNvSpPr txBox="1"/>
          <p:nvPr/>
        </p:nvSpPr>
        <p:spPr>
          <a:xfrm>
            <a:off x="513185" y="2706624"/>
            <a:ext cx="11122088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dataset 1 consists of one column "Date","Temp" and we try to separate them into two columns ‘Date’ , ‘temp’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71417-BF57-4830-8FE5-C3B7FC4C6380}"/>
              </a:ext>
            </a:extLst>
          </p:cNvPr>
          <p:cNvSpPr txBox="1"/>
          <p:nvPr/>
        </p:nvSpPr>
        <p:spPr>
          <a:xfrm>
            <a:off x="5026867" y="1590824"/>
            <a:ext cx="401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9A638F-51BC-4ADD-914A-E0B908A45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16" y="3345861"/>
            <a:ext cx="9974425" cy="35914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51F4C6-F8A2-4766-98F5-BA3DE4D03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542" y="3740382"/>
            <a:ext cx="2189570" cy="278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5158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E020063-2385-44AC-BD67-258E1F0B9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E014A0B-5338-4077-AFE9-A90D04D44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71417-BF57-4830-8FE5-C3B7FC4C6380}"/>
              </a:ext>
            </a:extLst>
          </p:cNvPr>
          <p:cNvSpPr txBox="1"/>
          <p:nvPr/>
        </p:nvSpPr>
        <p:spPr>
          <a:xfrm>
            <a:off x="1179576" y="1261423"/>
            <a:ext cx="9829800" cy="1325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kern="12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Description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8127680-150F-4A90-9950-F66392578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9"/>
            <a:chOff x="-305" y="-1"/>
            <a:chExt cx="3832880" cy="2876136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088F97A-8362-4967-B664-D748B846E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0F9DEDE-4318-412A-81C5-C8C90F689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9E97DE9-7844-4707-8928-1CD88ADB7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C58954E-44A5-4A0D-97A9-8A2BB43D6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6C47E39-563D-4909-AF12-2FE7D4238D49}"/>
              </a:ext>
            </a:extLst>
          </p:cNvPr>
          <p:cNvSpPr txBox="1"/>
          <p:nvPr/>
        </p:nvSpPr>
        <p:spPr>
          <a:xfrm>
            <a:off x="804672" y="2827419"/>
            <a:ext cx="5126896" cy="3227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XGBoost is an efficient implementation of gradient boosting for classification and regression problems. 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XGBoost can also be used for time series forecasting, although it requires that the time series dataset be transformed into a supervised learning problem first.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66920E5-8640-4C24-A775-864763709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5732" y="4852038"/>
            <a:ext cx="2151670" cy="1860256"/>
            <a:chOff x="-305" y="-4155"/>
            <a:chExt cx="2514948" cy="2174333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CBA3142-5A82-43CE-87A2-EB14B17A51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EF5A1C7-9938-4A33-A5A4-2B05353B3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62A936D-E9F6-4A68-82C2-1D1CC777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68A9229-BBBE-4934-9700-BA72A1BB0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78" y="3127191"/>
            <a:ext cx="4954693" cy="2638374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A677CD-F417-4773-962E-0CD71AA1881F}"/>
              </a:ext>
            </a:extLst>
          </p:cNvPr>
          <p:cNvSpPr txBox="1"/>
          <p:nvPr/>
        </p:nvSpPr>
        <p:spPr>
          <a:xfrm>
            <a:off x="513185" y="2706624"/>
            <a:ext cx="11122088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defTabSz="914400"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464464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17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71417-BF57-4830-8FE5-C3B7FC4C6380}"/>
              </a:ext>
            </a:extLst>
          </p:cNvPr>
          <p:cNvSpPr txBox="1"/>
          <p:nvPr/>
        </p:nvSpPr>
        <p:spPr>
          <a:xfrm>
            <a:off x="804672" y="802955"/>
            <a:ext cx="4977976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kern="12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implemented in project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C47E39-563D-4909-AF12-2FE7D4238D49}"/>
              </a:ext>
            </a:extLst>
          </p:cNvPr>
          <p:cNvSpPr txBox="1"/>
          <p:nvPr/>
        </p:nvSpPr>
        <p:spPr>
          <a:xfrm>
            <a:off x="804672" y="2421682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-First thig we Give Index Instead of Data to use XGBoost 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-then, we split data to train and test with size 0.8 to train and without random state 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we try to find the best n_estimator through mean square error calculation then we select Best n_estimator for Dataset 1 is 100 and Dataset 2 is 70 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-after that we predict our data and here is the prediction result on plot: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821" y="2464137"/>
            <a:ext cx="3661831" cy="1949925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A677CD-F417-4773-962E-0CD71AA1881F}"/>
              </a:ext>
            </a:extLst>
          </p:cNvPr>
          <p:cNvSpPr txBox="1"/>
          <p:nvPr/>
        </p:nvSpPr>
        <p:spPr>
          <a:xfrm>
            <a:off x="513185" y="2706624"/>
            <a:ext cx="11122088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defTabSz="914400"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C67451C-D0CE-4D4E-BDB7-6DACC71419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253" y="0"/>
            <a:ext cx="3940248" cy="6800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FF2260-5F77-4C8D-8647-12674EE4A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189" y="6109715"/>
            <a:ext cx="5691109" cy="6165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47939A-3C17-4DF2-BC4D-F6B86A3AD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8188" y="5667543"/>
            <a:ext cx="5691110" cy="45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377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19B711-C590-44D1-9AA8-9F143B0ED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C0C79CF2-6A1C-4636-84CE-ABB2BE191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7A5D17DF-AD65-402C-A95C-F13C770C9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EAF5F961-2137-4F90-9F3D-C57C7E3B3A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19261" y="3429000"/>
            <a:ext cx="5376739" cy="2785532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97D7213-66D5-4831-A905-F2E3BA6F53D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769068"/>
            <a:ext cx="5452533" cy="265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2356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FA81E-5878-450E-9D57-6FE35DB9FB35}"/>
              </a:ext>
            </a:extLst>
          </p:cNvPr>
          <p:cNvSpPr txBox="1"/>
          <p:nvPr/>
        </p:nvSpPr>
        <p:spPr>
          <a:xfrm>
            <a:off x="755903" y="3399769"/>
            <a:ext cx="10640754" cy="77584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indent="-2286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GRU</a:t>
            </a:r>
            <a:r>
              <a:rPr lang="en-US" sz="48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Model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31" y="320231"/>
            <a:ext cx="5326886" cy="2836567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314731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A0BE092-E59F-4FDA-BB1D-805174B31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948" y="645860"/>
            <a:ext cx="7920624" cy="827265"/>
          </a:xfrm>
          <a:prstGeom prst="rect">
            <a:avLst/>
          </a:prstGeom>
        </p:spPr>
      </p:pic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55F9C22-83DD-4B9C-AE85-08A37495F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784" y="1833502"/>
            <a:ext cx="11720185" cy="463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0327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5BC4C5A-9076-41FC-A48F-FA64C6145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962" y="645860"/>
            <a:ext cx="8118953" cy="545430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69329185-3C4A-4C4B-8B1A-6D020B5DB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2" y="1541228"/>
            <a:ext cx="11928952" cy="509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066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8ECBDE4C-072A-49FE-B99D-7F8FD865C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61" y="1514092"/>
            <a:ext cx="11981145" cy="487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3107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Chart&#10;&#10;Description automatically generated">
            <a:extLst>
              <a:ext uri="{FF2B5EF4-FFF2-40B4-BE49-F238E27FC236}">
                <a16:creationId xmlns:a16="http://schemas.microsoft.com/office/drawing/2014/main" id="{5A8028F2-F0FB-4F4C-A0E1-6A0BB48A8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9" y="1366150"/>
            <a:ext cx="12095966" cy="507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449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95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6DBFC-9B9B-487C-866C-851DC9C04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229" y="643467"/>
            <a:ext cx="837754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60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6" y="-55191"/>
            <a:ext cx="4014216" cy="213757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A677CD-F417-4773-962E-0CD71AA1881F}"/>
              </a:ext>
            </a:extLst>
          </p:cNvPr>
          <p:cNvSpPr txBox="1"/>
          <p:nvPr/>
        </p:nvSpPr>
        <p:spPr>
          <a:xfrm>
            <a:off x="513185" y="2706624"/>
            <a:ext cx="11122088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3429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Dataset 1 consists of one column "Date","Temp" and we try to separate them into two columns 	‘Date’ , ‘temp’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Convert temp column data type from string to float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Convert Date column data type from string to Datetime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Drop Null values and check for Duplicated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Finally data after Cleaned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95AF5C-EBA0-453E-837E-D6C6E13FB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811" y="3319716"/>
            <a:ext cx="3210373" cy="4382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B71417-BF57-4830-8FE5-C3B7FC4C6380}"/>
              </a:ext>
            </a:extLst>
          </p:cNvPr>
          <p:cNvSpPr txBox="1"/>
          <p:nvPr/>
        </p:nvSpPr>
        <p:spPr>
          <a:xfrm>
            <a:off x="5428083" y="1549571"/>
            <a:ext cx="4975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 1 Preprocessing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C2C5E9-AE25-4A80-BBFC-607CF771B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088" y="4716984"/>
            <a:ext cx="2976465" cy="18682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09CB4A-0F1F-4CDA-970F-CAC5F22E4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9553" y="3757927"/>
            <a:ext cx="2301439" cy="282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35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6" y="-55191"/>
            <a:ext cx="4014216" cy="213757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A677CD-F417-4773-962E-0CD71AA1881F}"/>
              </a:ext>
            </a:extLst>
          </p:cNvPr>
          <p:cNvSpPr txBox="1"/>
          <p:nvPr/>
        </p:nvSpPr>
        <p:spPr>
          <a:xfrm>
            <a:off x="513185" y="2706624"/>
            <a:ext cx="11122088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defTabSz="914400"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dataset 2 it consists of one column "</a:t>
            </a:r>
            <a:r>
              <a:rPr lang="en-US" sz="2400" dirty="0" err="1"/>
              <a:t>Month","Sunspots</a:t>
            </a:r>
            <a:r>
              <a:rPr lang="en-US" sz="2400" dirty="0"/>
              <a:t>" </a:t>
            </a:r>
            <a:r>
              <a:rPr lang="en-US" sz="2200" dirty="0"/>
              <a:t>"Date","Temp" </a:t>
            </a:r>
            <a:r>
              <a:rPr lang="en-US" sz="2400" dirty="0"/>
              <a:t>we try to </a:t>
            </a:r>
            <a:r>
              <a:rPr lang="en-US" sz="2400" dirty="0" err="1"/>
              <a:t>seprate</a:t>
            </a:r>
            <a:r>
              <a:rPr lang="en-US" sz="2400" dirty="0"/>
              <a:t> this column into two column Date and Sunspots</a:t>
            </a:r>
            <a:endParaRPr lang="en-US" sz="2200" dirty="0"/>
          </a:p>
          <a:p>
            <a:pPr marL="114300" defTabSz="914400"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71417-BF57-4830-8FE5-C3B7FC4C6380}"/>
              </a:ext>
            </a:extLst>
          </p:cNvPr>
          <p:cNvSpPr txBox="1"/>
          <p:nvPr/>
        </p:nvSpPr>
        <p:spPr>
          <a:xfrm>
            <a:off x="5026867" y="1590824"/>
            <a:ext cx="401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D60A55-0D79-4C4B-B0A8-223ABC8F9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74" y="3500200"/>
            <a:ext cx="11051367" cy="31597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FABD52-519C-45E7-87CC-F7C3FF8CA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3596" y="3622400"/>
            <a:ext cx="2362530" cy="286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23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6" y="-55191"/>
            <a:ext cx="4014216" cy="213757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A677CD-F417-4773-962E-0CD71AA1881F}"/>
              </a:ext>
            </a:extLst>
          </p:cNvPr>
          <p:cNvSpPr txBox="1"/>
          <p:nvPr/>
        </p:nvSpPr>
        <p:spPr>
          <a:xfrm>
            <a:off x="513185" y="2706624"/>
            <a:ext cx="11122088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3429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dataset 2 it consists of one column "Month","Sunspots" </a:t>
            </a:r>
            <a:r>
              <a:rPr lang="en-US" sz="2200" dirty="0"/>
              <a:t>"Date","Temp" </a:t>
            </a:r>
            <a:r>
              <a:rPr lang="en-US" sz="2400" dirty="0"/>
              <a:t>we try to separate this column into two column Date and Sunspots</a:t>
            </a:r>
            <a:endParaRPr lang="en-US" sz="2200" dirty="0"/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convert data type for Sunspots from String to float 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Convert Date column data type from string to Datetime</a:t>
            </a:r>
          </a:p>
          <a:p>
            <a:pPr marL="80010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we found two issue at index 7 where year and month are swapped ,at index 489 invalid month </a:t>
            </a:r>
            <a:endParaRPr lang="en-US" sz="2200" dirty="0"/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Drop Null values and check for Duplicated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Finally dataset look like</a:t>
            </a:r>
          </a:p>
          <a:p>
            <a:pPr marL="114300" defTabSz="914400"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71417-BF57-4830-8FE5-C3B7FC4C6380}"/>
              </a:ext>
            </a:extLst>
          </p:cNvPr>
          <p:cNvSpPr txBox="1"/>
          <p:nvPr/>
        </p:nvSpPr>
        <p:spPr>
          <a:xfrm>
            <a:off x="5026867" y="1590824"/>
            <a:ext cx="5376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 2 Preprocessing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7F6BBE-6829-4F5F-B9E4-C31598377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336" y="5146257"/>
            <a:ext cx="2616537" cy="1513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CD957B-F873-46F2-BF02-23D7C0BE4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726" y="4552520"/>
            <a:ext cx="1706020" cy="210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55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FA81E-5878-450E-9D57-6FE35DB9FB35}"/>
              </a:ext>
            </a:extLst>
          </p:cNvPr>
          <p:cNvSpPr txBox="1"/>
          <p:nvPr/>
        </p:nvSpPr>
        <p:spPr>
          <a:xfrm>
            <a:off x="755903" y="3399769"/>
            <a:ext cx="10640754" cy="77584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indent="-2286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u="sng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ARIMA</a:t>
            </a:r>
            <a:r>
              <a:rPr lang="en-US" sz="4800" b="1" u="sng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Model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31" y="320231"/>
            <a:ext cx="5326886" cy="2836567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8428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9" y="174975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0761B3FA-8037-4A4C-87C1-0289EE20F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292" y="426751"/>
            <a:ext cx="9580321" cy="14069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EB70DA-9610-4F7D-90AE-923E32753EAA}"/>
              </a:ext>
            </a:extLst>
          </p:cNvPr>
          <p:cNvSpPr txBox="1"/>
          <p:nvPr/>
        </p:nvSpPr>
        <p:spPr>
          <a:xfrm>
            <a:off x="492369" y="1461477"/>
            <a:ext cx="109522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indent="0">
              <a:buNone/>
            </a:pPr>
            <a:endParaRPr lang="en-US" dirty="0">
              <a:latin typeface="charter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ARIMA is an that stands for Auto Regressive Integrated Moving Average.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ARIMA is an acronym that stands for Auto Regressive Integrated Moving Average. It is a generalization of the simpler Auto Regressive Moving Average and adds the notion of integration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 ARIMA model is a class of statistical models for analyzing and forecasting time series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Any ‘non-seasonal’ time series that exhibits patterns and is not a random white noise can be modeled with ARIMA models.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statsmodels</a:t>
            </a:r>
            <a:r>
              <a:rPr lang="en-US" dirty="0"/>
              <a:t> library provides the capability to fit an ARIMA model.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 ARIMA model can be created using the </a:t>
            </a:r>
            <a:r>
              <a:rPr lang="en-US" dirty="0" err="1"/>
              <a:t>statsmodels</a:t>
            </a:r>
            <a:r>
              <a:rPr lang="en-US" dirty="0"/>
              <a:t> library as follows: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Define the model by calling ARIMA() and passing in the p, d, and q parameters: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p is the order of the AR term(</a:t>
            </a: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itchFamily="2" charset="0"/>
              </a:rPr>
              <a:t>It refers to the number of lags of Y to be used as predictors</a:t>
            </a: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itchFamily="2" charset="0"/>
              </a:rPr>
              <a:t>.</a:t>
            </a:r>
            <a:r>
              <a:rPr lang="en-US" b="0" i="0" dirty="0">
                <a:solidFill>
                  <a:schemeClr val="bg2">
                    <a:lumMod val="10000"/>
                  </a:schemeClr>
                </a:solidFill>
                <a:effectLst/>
                <a:latin typeface="raleway" pitchFamily="2" charset="0"/>
              </a:rPr>
              <a:t>)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q is the order of the MA term(It refers to the number of lagged forecast errors that should go into the ARIMA Model.)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d is the number of differencing required to make the time series stationary</a:t>
            </a:r>
          </a:p>
          <a:p>
            <a:pPr lvl="3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is prepared on the training data by calling the fit()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Predictions can be made by calling the predict() function and specifying the index of the time or times to be predicted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8536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13598</TotalTime>
  <Words>1289</Words>
  <Application>Microsoft Office PowerPoint</Application>
  <PresentationFormat>Widescreen</PresentationFormat>
  <Paragraphs>131</Paragraphs>
  <Slides>48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9" baseType="lpstr">
      <vt:lpstr>Algerian</vt:lpstr>
      <vt:lpstr>Arial</vt:lpstr>
      <vt:lpstr>Calibri</vt:lpstr>
      <vt:lpstr>Calibri Light</vt:lpstr>
      <vt:lpstr>charter</vt:lpstr>
      <vt:lpstr>Helvetica</vt:lpstr>
      <vt:lpstr>Impact</vt:lpstr>
      <vt:lpstr>raleway</vt:lpstr>
      <vt:lpstr>Sakkal Majalla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Flow 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 Long Short Term Memory (LSTM)</vt:lpstr>
      <vt:lpstr>RNN</vt:lpstr>
      <vt:lpstr>Types of NN</vt:lpstr>
      <vt:lpstr>LSTM Cell</vt:lpstr>
      <vt:lpstr>Code flow chart</vt:lpstr>
      <vt:lpstr>Results Dataset 1</vt:lpstr>
      <vt:lpstr> Loss</vt:lpstr>
      <vt:lpstr>Results dataset 2</vt:lpstr>
      <vt:lpstr> Loss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Mohammed Khalil Ibrahim</dc:creator>
  <cp:lastModifiedBy>Mustafa Said</cp:lastModifiedBy>
  <cp:revision>461</cp:revision>
  <dcterms:created xsi:type="dcterms:W3CDTF">2020-11-20T16:32:03Z</dcterms:created>
  <dcterms:modified xsi:type="dcterms:W3CDTF">2021-09-14T11:47:48Z</dcterms:modified>
</cp:coreProperties>
</file>